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63" r:id="rId5"/>
    <p:sldId id="258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262838-83DC-4D37-82F2-3DAE34B99372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28688" y="1214438"/>
            <a:ext cx="7500937" cy="627062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Tahoma" pitchFamily="34" charset="0"/>
              </a:rPr>
              <a:t>Sanitary Engineering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428750" y="2514600"/>
            <a:ext cx="6491288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/>
                </a:solidFill>
                <a:latin typeface="Andalus" pitchFamily="18" charset="-78"/>
                <a:ea typeface="+mj-ea"/>
                <a:cs typeface="Andalus" pitchFamily="18" charset="-78"/>
              </a:rPr>
              <a:t>Water supply Engineering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By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Dr. </a:t>
            </a:r>
            <a:r>
              <a:rPr lang="en-US" sz="2000" b="1" dirty="0" err="1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Muhanad</a:t>
            </a: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 M. </a:t>
            </a:r>
            <a:r>
              <a:rPr lang="en-US" sz="2000" b="1" dirty="0" err="1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Abbas</a:t>
            </a:r>
            <a:endParaRPr lang="en-US" sz="2000" b="1" dirty="0">
              <a:solidFill>
                <a:schemeClr val="tx2"/>
              </a:solidFill>
              <a:latin typeface="Arial Black" pitchFamily="34" charset="0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438400"/>
            <a:ext cx="7498080" cy="2362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Impurities of water</a:t>
            </a:r>
            <a:r>
              <a:rPr lang="en-US" dirty="0" smtClean="0"/>
              <a:t> : </a:t>
            </a:r>
          </a:p>
          <a:p>
            <a:r>
              <a:rPr lang="en-US" dirty="0" smtClean="0"/>
              <a:t>1-microorganisms: cause disease.</a:t>
            </a:r>
          </a:p>
          <a:p>
            <a:r>
              <a:rPr lang="en-US" dirty="0" smtClean="0"/>
              <a:t>2-Alagae :cause disagreeable  odor .</a:t>
            </a:r>
          </a:p>
          <a:p>
            <a:r>
              <a:rPr lang="en-US" dirty="0" smtClean="0"/>
              <a:t>3- certain salts :cause unpleasant tastes, hardness, corrosiveness .</a:t>
            </a:r>
          </a:p>
          <a:p>
            <a:r>
              <a:rPr lang="en-US" dirty="0" smtClean="0"/>
              <a:t>4-Gases :cause odor and corrosiveness .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71600" y="4572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990600" y="762000"/>
            <a:ext cx="7500937" cy="627062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Tahoma" pitchFamily="34" charset="0"/>
              </a:rPr>
              <a:t>TODAY TOPICS</a:t>
            </a:r>
          </a:p>
        </p:txBody>
      </p:sp>
      <p:sp>
        <p:nvSpPr>
          <p:cNvPr id="6" name="Rectangle 5"/>
          <p:cNvSpPr/>
          <p:nvPr/>
        </p:nvSpPr>
        <p:spPr>
          <a:xfrm>
            <a:off x="2971800" y="1600200"/>
            <a:ext cx="35433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 smtClean="0">
                <a:solidFill>
                  <a:srgbClr val="FF0000"/>
                </a:solidFill>
              </a:rPr>
              <a:t>Quality Of water supply 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692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6925" algn="l"/>
              </a:tabLst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47800" y="457200"/>
            <a:ext cx="1676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Bacteria:</a:t>
            </a:r>
            <a:endParaRPr lang="en-US" sz="2400" b="1" dirty="0"/>
          </a:p>
        </p:txBody>
      </p:sp>
      <p:pic>
        <p:nvPicPr>
          <p:cNvPr id="5122" name="Picture 2" descr="نتيجة بحث الصور عن ‪bacteria in water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505200"/>
            <a:ext cx="4662016" cy="2495551"/>
          </a:xfrm>
          <a:prstGeom prst="rect">
            <a:avLst/>
          </a:prstGeom>
          <a:noFill/>
        </p:spPr>
      </p:pic>
      <p:sp>
        <p:nvSpPr>
          <p:cNvPr id="5124" name="AutoShape 4" descr="نتيجة بحث الصور عن ‪bacteria in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6" name="Picture 6" descr="نتيجة بحث الصور عن ‪bacteria in water picture‬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066800"/>
            <a:ext cx="3004979" cy="2117725"/>
          </a:xfrm>
          <a:prstGeom prst="rect">
            <a:avLst/>
          </a:prstGeom>
          <a:noFill/>
        </p:spPr>
      </p:pic>
      <p:pic>
        <p:nvPicPr>
          <p:cNvPr id="5128" name="Picture 8" descr="نتيجة بحث الصور عن ‪bacteria in water picture‬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609600"/>
            <a:ext cx="4000500" cy="2676525"/>
          </a:xfrm>
          <a:prstGeom prst="rect">
            <a:avLst/>
          </a:prstGeom>
          <a:noFill/>
        </p:spPr>
      </p:pic>
      <p:pic>
        <p:nvPicPr>
          <p:cNvPr id="5130" name="Picture 10" descr="نتيجة بحث الصور عن ‪bacteria in water picture‬‏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0" y="3581400"/>
            <a:ext cx="2835348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71600" y="533400"/>
            <a:ext cx="12586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viruses:</a:t>
            </a:r>
            <a:endParaRPr lang="en-US" sz="2400" b="1" dirty="0"/>
          </a:p>
        </p:txBody>
      </p:sp>
      <p:pic>
        <p:nvPicPr>
          <p:cNvPr id="4098" name="Picture 2" descr="نتيجة بحث الصور عن ‪viruses in water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381374"/>
            <a:ext cx="4305300" cy="3248026"/>
          </a:xfrm>
          <a:prstGeom prst="rect">
            <a:avLst/>
          </a:prstGeom>
          <a:noFill/>
        </p:spPr>
      </p:pic>
      <p:sp>
        <p:nvSpPr>
          <p:cNvPr id="4100" name="AutoShape 4" descr="نتيجة بحث الصور عن ‪viruses in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2" name="Picture 6" descr="نتيجة بحث الصور عن ‪viruses in water picture‬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413760"/>
            <a:ext cx="2590800" cy="2682240"/>
          </a:xfrm>
          <a:prstGeom prst="rect">
            <a:avLst/>
          </a:prstGeom>
          <a:noFill/>
        </p:spPr>
      </p:pic>
      <p:pic>
        <p:nvPicPr>
          <p:cNvPr id="4104" name="Picture 8" descr="نتيجة بحث الصور عن ‪viruses in water picture‬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1038224"/>
            <a:ext cx="3429000" cy="2238376"/>
          </a:xfrm>
          <a:prstGeom prst="rect">
            <a:avLst/>
          </a:prstGeom>
          <a:noFill/>
        </p:spPr>
      </p:pic>
      <p:pic>
        <p:nvPicPr>
          <p:cNvPr id="4106" name="Picture 10" descr="نتيجة بحث الصور عن ‪viruses in water picture‬‏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53000" y="838200"/>
            <a:ext cx="3657600" cy="23816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نتيجة بحث الصور عن ‪water supply home intakes‬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68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351" name="Rectangle 1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219200" y="38100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Determination of bacterial number: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Rectangle 1"/>
          <p:cNvSpPr>
            <a:spLocks noChangeArrowheads="1"/>
          </p:cNvSpPr>
          <p:nvPr/>
        </p:nvSpPr>
        <p:spPr bwMode="auto">
          <a:xfrm>
            <a:off x="1066800" y="1066800"/>
            <a:ext cx="449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1- </a:t>
            </a:r>
            <a:r>
              <a:rPr lang="en-US" sz="2400" b="1" dirty="0" err="1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Memberance</a:t>
            </a:r>
            <a:r>
              <a:rPr lang="en-US" sz="2400" b="1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 Filter Technique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: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AutoShape 3" descr="نتيجة بحث الصور عن ‪Membrane Filter Technique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7" name="Picture 5" descr="نتيجة بحث الصور عن ‪Membrane Filter Technique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661160"/>
            <a:ext cx="2971800" cy="2377442"/>
          </a:xfrm>
          <a:prstGeom prst="rect">
            <a:avLst/>
          </a:prstGeom>
          <a:noFill/>
        </p:spPr>
      </p:pic>
      <p:pic>
        <p:nvPicPr>
          <p:cNvPr id="3079" name="Picture 7" descr="نتيجة بحث الصور عن ‪Membrane Filter Technique picture‬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17968" y="1676400"/>
            <a:ext cx="2710397" cy="2362200"/>
          </a:xfrm>
          <a:prstGeom prst="rect">
            <a:avLst/>
          </a:prstGeom>
          <a:noFill/>
        </p:spPr>
      </p:pic>
      <p:pic>
        <p:nvPicPr>
          <p:cNvPr id="3081" name="Picture 9" descr="نتيجة بحث الصور عن ‪Membrane Filter Technique picture‬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4328160"/>
            <a:ext cx="2514600" cy="2263140"/>
          </a:xfrm>
          <a:prstGeom prst="rect">
            <a:avLst/>
          </a:prstGeom>
          <a:noFill/>
        </p:spPr>
      </p:pic>
      <p:sp>
        <p:nvSpPr>
          <p:cNvPr id="3083" name="AutoShape 11" descr="نتيجة بحث الصور عن ‪Membrane Filter Technique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5" name="Picture 13" descr="نتيجة بحث الصور عن ‪Membrane Filter Technique picture‬‏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4358640"/>
            <a:ext cx="2133600" cy="2194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AutoShape 14" descr="نتيجة بحث الصور عن ‪submerged pumps types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066800" y="533400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2-Multiple tube fermentation :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3" name="Picture 5" descr="نتيجة بحث الصور عن ‪Multiple tube fermentation 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19200"/>
            <a:ext cx="4267200" cy="3200401"/>
          </a:xfrm>
          <a:prstGeom prst="rect">
            <a:avLst/>
          </a:prstGeom>
          <a:noFill/>
        </p:spPr>
      </p:pic>
      <p:pic>
        <p:nvPicPr>
          <p:cNvPr id="2057" name="Picture 9" descr="نتيجة بحث الصور عن ‪Multiple tube fermentation  picture‬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1600200"/>
            <a:ext cx="3352798" cy="2514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AutoShape 4" descr="نتيجة بحث الصور عن ‪pumps head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2" name="AutoShape 6" descr="نتيجة بحث الصور عن ‪pumps head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4" name="AutoShape 8" descr="نتيجة بحث الصور عن ‪pumps head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6" name="AutoShape 10" descr="نتيجة بحث الصور عن ‪pumps head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نتيجة بحث الصور عن ‪turbidity meter 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990600"/>
            <a:ext cx="2667000" cy="2667000"/>
          </a:xfrm>
          <a:prstGeom prst="rect">
            <a:avLst/>
          </a:prstGeom>
          <a:noFill/>
        </p:spPr>
      </p:pic>
      <p:sp>
        <p:nvSpPr>
          <p:cNvPr id="1028" name="AutoShape 4" descr="نتيجة بحث الصور عن ‪turbidity meter 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نتيجة بحث الصور عن ‪turbidity meter 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نتيجة بحث الصور عن ‪turbidity meter  picture‬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066800"/>
            <a:ext cx="1905000" cy="2371726"/>
          </a:xfrm>
          <a:prstGeom prst="rect">
            <a:avLst/>
          </a:prstGeom>
          <a:noFill/>
        </p:spPr>
      </p:pic>
      <p:pic>
        <p:nvPicPr>
          <p:cNvPr id="1036" name="Picture 12" descr="صورة ذات صلة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1123950"/>
            <a:ext cx="2381250" cy="238125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1447800" y="381000"/>
            <a:ext cx="2127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Turbidity meter</a:t>
            </a:r>
            <a:endParaRPr lang="en-US" sz="2400" dirty="0"/>
          </a:p>
        </p:txBody>
      </p:sp>
      <p:pic>
        <p:nvPicPr>
          <p:cNvPr id="1038" name="Picture 14" descr="نتيجة بحث الصور عن ‪color meter  picture‬‏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50" y="4724400"/>
            <a:ext cx="1771650" cy="1914525"/>
          </a:xfrm>
          <a:prstGeom prst="rect">
            <a:avLst/>
          </a:prstGeom>
          <a:noFill/>
        </p:spPr>
      </p:pic>
      <p:pic>
        <p:nvPicPr>
          <p:cNvPr id="1040" name="Picture 16" descr="نتيجة بحث الصور عن ‪color meter  picture‬‏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0" y="4495800"/>
            <a:ext cx="4495800" cy="2209800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1600200" y="3805535"/>
            <a:ext cx="1773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Color meter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19200" y="1524000"/>
            <a:ext cx="75438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Q-A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City population 40000 capita in year 2000 and the population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in year 2009 is 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65000 capita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Find K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”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? If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</a:t>
            </a:r>
            <a:r>
              <a:rPr kumimoji="0" lang="en-US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sat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 = 100000 capita.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Q-B-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City population 50000 capita in year 2008 and the population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in year 2018 is 80000 capita Find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</a:t>
            </a:r>
            <a:r>
              <a:rPr kumimoji="0" lang="en-US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sat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 ? If K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”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=0.08.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19200" y="1524000"/>
            <a:ext cx="75438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Q-A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City population 50000 capita in year 2008 and the population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in year 2018 is 75000 capita Find K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”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? If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</a:t>
            </a:r>
            <a:r>
              <a:rPr kumimoji="0" lang="en-US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sat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 = 100000 capita.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Q-B-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City population 60000 capita in year 2000 and the population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in year 2009 is 80000 capita Find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</a:t>
            </a:r>
            <a:r>
              <a:rPr kumimoji="0" lang="en-US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sat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 ? If K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”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=0.06.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251</TotalTime>
  <Words>184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31</cp:revision>
  <dcterms:created xsi:type="dcterms:W3CDTF">2017-10-16T19:06:06Z</dcterms:created>
  <dcterms:modified xsi:type="dcterms:W3CDTF">2017-11-12T08:21:51Z</dcterms:modified>
</cp:coreProperties>
</file>